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Quantico"/>
      <p:regular r:id="rId59"/>
      <p:bold r:id="rId60"/>
      <p:italic r:id="rId61"/>
      <p:boldItalic r:id="rId62"/>
    </p:embeddedFont>
    <p:embeddedFont>
      <p:font typeface="Titillium Web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53363B-980F-4E25-8D4D-D2E04744FB4B}">
  <a:tblStyle styleId="{B353363B-980F-4E25-8D4D-D2E04744FB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Quantico-boldItalic.fntdata"/><Relationship Id="rId61" Type="http://schemas.openxmlformats.org/officeDocument/2006/relationships/font" Target="fonts/Quantico-italic.fntdata"/><Relationship Id="rId20" Type="http://schemas.openxmlformats.org/officeDocument/2006/relationships/slide" Target="slides/slide14.xml"/><Relationship Id="rId64" Type="http://schemas.openxmlformats.org/officeDocument/2006/relationships/font" Target="fonts/TitilliumWebLight-bold.fntdata"/><Relationship Id="rId63" Type="http://schemas.openxmlformats.org/officeDocument/2006/relationships/font" Target="fonts/TitilliumWebLight-regular.fntdata"/><Relationship Id="rId22" Type="http://schemas.openxmlformats.org/officeDocument/2006/relationships/slide" Target="slides/slide16.xml"/><Relationship Id="rId66" Type="http://schemas.openxmlformats.org/officeDocument/2006/relationships/font" Target="fonts/TitilliumWeb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TitilliumWeb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Quantic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Quantico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f939e5caa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df939e5ca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f939e5caa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df939e5c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f939e5caa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df939e5ca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f939e5caa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df939e5ca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f939e5caa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df939e5ca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f939e5caa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df939e5ca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f939e5caa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df939e5ca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f939e5caa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df939e5ca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f939e5caa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df939e5ca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f939e5caa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df939e5ca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f939e5caa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f939e5c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f939e5caa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df939e5ca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f939e5caa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df939e5ca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f939e5caa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df939e5ca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f939e5caa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df939e5ca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f939e5caa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df939e5ca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f939e5caa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df939e5ca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f939e5caa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df939e5ca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f939e5caa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df939e5ca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f939e5caa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df939e5ca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f939e5caa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df939e5ca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f939e5caa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df939e5ca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f939e5caa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df939e5ca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f939e5caa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df939e5ca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f8f3d3db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df8f3d3db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f939e5caa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df939e5ca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f939e5caa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df939e5ca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f939e5caa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df939e5ca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f939e5caa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df939e5ca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f8f3d3d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df8f3d3d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f8f3d3db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df8f3d3d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f939e5caa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df939e5ca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f8f3d3db2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df8f3d3d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f8f3d3db2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df8f3d3d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f8f3d3db2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df8f3d3d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f8f3d3db2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df8f3d3db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4901"/>
                </a:srgbClr>
              </a:gs>
              <a:gs pos="100000">
                <a:srgbClr val="C7E6D9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3106631" y="-281576"/>
            <a:ext cx="2930737" cy="288210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l-PL" sz="48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b="0" i="0" sz="4800" u="none" cap="none" strike="noStrik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" name="Google Shape;21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4"/>
          <p:cNvCxnSpPr>
            <a:stCxn id="21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indent="-431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only curves">
  <p:cSld name="BLANK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0"/>
            <a:ext cx="9148112" cy="5141674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3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51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52" name="Google Shape;52;p8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" name="Google Shape;61;p9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br>
              <a:rPr lang="pl-PL"/>
            </a:br>
            <a:r>
              <a:rPr lang="pl-PL"/>
              <a:t>Large data visualization</a:t>
            </a: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6072198" y="4071948"/>
            <a:ext cx="26432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Aleksandra Warchoł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Karolina Maruszak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Piotr Wodecki</a:t>
            </a:r>
            <a:endParaRPr b="0" i="0" sz="1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4294967295" type="ctrTitle"/>
          </p:nvPr>
        </p:nvSpPr>
        <p:spPr>
          <a:xfrm>
            <a:off x="571472" y="2143122"/>
            <a:ext cx="6215106" cy="1159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b="0" i="0" lang="pl-PL" sz="60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Formal approach</a:t>
            </a:r>
            <a:endParaRPr b="0" i="0" sz="6000" u="none" cap="none" strike="noStrik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9" name="Google Shape;129;p19"/>
          <p:cNvSpPr txBox="1"/>
          <p:nvPr>
            <p:ph idx="4294967295" type="subTitle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b="0" i="0" lang="pl-PL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We will now formally introduce the TriMap method</a:t>
            </a:r>
            <a:endParaRPr b="0" i="0" sz="24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Find a set of triplets T := {(i, j, k)} so that Distance(i,j) &lt; Distance(i,k)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2071670" y="1928808"/>
            <a:ext cx="4857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pl-PL" sz="18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Assign a weight w</a:t>
            </a:r>
            <a:r>
              <a:rPr b="0" baseline="-25000" i="0" lang="pl-PL" sz="18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ijk</a:t>
            </a:r>
            <a:r>
              <a:rPr b="0" i="0" lang="pl-PL" sz="18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≥ 0 for each triplet</a:t>
            </a:r>
            <a:endParaRPr b="0" i="0" sz="18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928662" y="1000114"/>
            <a:ext cx="7193400" cy="649227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Define the loss of the triplet (i, j, k) as:</a:t>
            </a:r>
            <a:r>
              <a:rPr baseline="-25000" lang="pl-PL"/>
              <a:t>  </a:t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0298" y="1785932"/>
            <a:ext cx="3688222" cy="92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860" y="3143254"/>
            <a:ext cx="3786214" cy="56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975250" y="930100"/>
            <a:ext cx="6454270" cy="6219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Weighing scheme for the triplet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31" y="1500181"/>
            <a:ext cx="3429025" cy="60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4546" y="2285998"/>
            <a:ext cx="2286016" cy="109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4546" y="3429006"/>
            <a:ext cx="2357454" cy="87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0694" y="3571882"/>
            <a:ext cx="2447691" cy="500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4643438" y="3714758"/>
            <a:ext cx="12858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,where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72132" y="4143386"/>
            <a:ext cx="2928959" cy="501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1000100" y="1714494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 Initialization: initialize Y using PCA</a:t>
            </a:r>
            <a:br>
              <a:rPr lang="pl-PL"/>
            </a:br>
            <a:br>
              <a:rPr lang="pl-PL"/>
            </a:br>
            <a:br>
              <a:rPr lang="pl-PL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Define the final loss as: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108" y="2000246"/>
            <a:ext cx="4873632" cy="121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ctrTitle"/>
          </p:nvPr>
        </p:nvSpPr>
        <p:spPr>
          <a:xfrm>
            <a:off x="1950600" y="142858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l-PL" sz="5400"/>
              <a:t>Conclusion</a:t>
            </a:r>
            <a:endParaRPr sz="5400"/>
          </a:p>
        </p:txBody>
      </p:sp>
      <p:cxnSp>
        <p:nvCxnSpPr>
          <p:cNvPr id="171" name="Google Shape;171;p25"/>
          <p:cNvCxnSpPr/>
          <p:nvPr/>
        </p:nvCxnSpPr>
        <p:spPr>
          <a:xfrm>
            <a:off x="0" y="714362"/>
            <a:ext cx="1643042" cy="1588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72" name="Google Shape;172;p25"/>
          <p:cNvSpPr txBox="1"/>
          <p:nvPr/>
        </p:nvSpPr>
        <p:spPr>
          <a:xfrm>
            <a:off x="428596" y="1571618"/>
            <a:ext cx="25875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000" u="none" cap="none" strike="noStrike">
                <a:solidFill>
                  <a:srgbClr val="C3C898"/>
                </a:solidFill>
                <a:latin typeface="Quantico"/>
                <a:ea typeface="Quantico"/>
                <a:cs typeface="Quantico"/>
                <a:sym typeface="Quantico"/>
              </a:rPr>
              <a:t>The TriMap method:</a:t>
            </a:r>
            <a:endParaRPr b="0" i="0" sz="2000" u="none" cap="none" strike="noStrike">
              <a:solidFill>
                <a:srgbClr val="C3C898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173" name="Google Shape;173;p25"/>
          <p:cNvCxnSpPr/>
          <p:nvPr/>
        </p:nvCxnSpPr>
        <p:spPr>
          <a:xfrm>
            <a:off x="357158" y="2214560"/>
            <a:ext cx="500066" cy="158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4" name="Google Shape;174;p25"/>
          <p:cNvCxnSpPr/>
          <p:nvPr/>
        </p:nvCxnSpPr>
        <p:spPr>
          <a:xfrm>
            <a:off x="357158" y="2857502"/>
            <a:ext cx="500066" cy="158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5" name="Google Shape;175;p25"/>
          <p:cNvCxnSpPr/>
          <p:nvPr/>
        </p:nvCxnSpPr>
        <p:spPr>
          <a:xfrm>
            <a:off x="357158" y="3429006"/>
            <a:ext cx="500066" cy="158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6" name="Google Shape;176;p25"/>
          <p:cNvCxnSpPr/>
          <p:nvPr/>
        </p:nvCxnSpPr>
        <p:spPr>
          <a:xfrm>
            <a:off x="357158" y="4071948"/>
            <a:ext cx="500066" cy="158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7" name="Google Shape;177;p25"/>
          <p:cNvCxnSpPr/>
          <p:nvPr/>
        </p:nvCxnSpPr>
        <p:spPr>
          <a:xfrm>
            <a:off x="357158" y="4714890"/>
            <a:ext cx="500066" cy="158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8" name="Google Shape;178;p25"/>
          <p:cNvSpPr txBox="1"/>
          <p:nvPr/>
        </p:nvSpPr>
        <p:spPr>
          <a:xfrm>
            <a:off x="1071538" y="2071684"/>
            <a:ext cx="42148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Dimensionality reduction method based on triplet embedding </a:t>
            </a:r>
            <a:endParaRPr b="0" i="0" sz="1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071538" y="2714626"/>
            <a:ext cx="26432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Fast and efficient method</a:t>
            </a:r>
            <a:endParaRPr b="0" i="0" sz="1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1071538" y="3214692"/>
            <a:ext cx="32861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Focuses on preserving the global data structure while embedding</a:t>
            </a:r>
            <a:endParaRPr b="0" i="0" sz="1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1071538" y="3857634"/>
            <a:ext cx="33575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Initialized with the low dimensional PCA embedding</a:t>
            </a:r>
            <a:endParaRPr b="0" i="0" sz="1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1071538" y="4500576"/>
            <a:ext cx="48577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Provides a much better global view of the data than </a:t>
            </a:r>
            <a:endParaRPr b="0" i="0" sz="1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t-SNE, LargeVis and UMAP</a:t>
            </a:r>
            <a:endParaRPr b="0" i="0" sz="1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4294967295" type="ctrTitle"/>
          </p:nvPr>
        </p:nvSpPr>
        <p:spPr>
          <a:xfrm>
            <a:off x="320775" y="2472325"/>
            <a:ext cx="7485300" cy="13917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>
                <a:solidFill>
                  <a:srgbClr val="F0F3D2"/>
                </a:solidFill>
              </a:rPr>
              <a:t>Comparison of methods</a:t>
            </a:r>
            <a:endParaRPr sz="4800">
              <a:solidFill>
                <a:srgbClr val="F0F3D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t/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88" name="Google Shape;188;p26"/>
          <p:cNvSpPr txBox="1"/>
          <p:nvPr>
            <p:ph idx="4294967295" type="subTitle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pl-PL"/>
              <a:t>We will now present individual methods on different data sets</a:t>
            </a:r>
            <a:endParaRPr b="0" i="0" sz="24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1063275" y="838525"/>
            <a:ext cx="60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1063275" y="933625"/>
            <a:ext cx="551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Datasets</a:t>
            </a:r>
            <a:endParaRPr sz="36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 rot="-1351254">
            <a:off x="582264" y="3204752"/>
            <a:ext cx="1175656" cy="5540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F0F3D2"/>
                </a:solidFill>
                <a:latin typeface="Quantico"/>
                <a:ea typeface="Quantico"/>
                <a:cs typeface="Quantico"/>
                <a:sym typeface="Quantico"/>
              </a:rPr>
              <a:t>MNIST</a:t>
            </a:r>
            <a:endParaRPr sz="2400">
              <a:solidFill>
                <a:srgbClr val="F0F3D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 rot="1373408">
            <a:off x="2767562" y="2318089"/>
            <a:ext cx="1697580" cy="89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300">
                <a:solidFill>
                  <a:srgbClr val="F0F3D2"/>
                </a:solidFill>
                <a:latin typeface="Quantico"/>
                <a:ea typeface="Quantico"/>
                <a:cs typeface="Quantico"/>
                <a:sym typeface="Quantico"/>
              </a:rPr>
              <a:t>FASHION MNIST</a:t>
            </a:r>
            <a:endParaRPr sz="2300">
              <a:solidFill>
                <a:srgbClr val="F0F3D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 rot="-864681">
            <a:off x="5444230" y="1627464"/>
            <a:ext cx="2878474" cy="11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300">
                <a:solidFill>
                  <a:srgbClr val="F0F3D2"/>
                </a:solidFill>
                <a:latin typeface="Quantico"/>
                <a:ea typeface="Quantico"/>
                <a:cs typeface="Quantico"/>
                <a:sym typeface="Quantico"/>
              </a:rPr>
              <a:t>THE 20 NEWS GROUP</a:t>
            </a:r>
            <a:endParaRPr sz="2300">
              <a:solidFill>
                <a:srgbClr val="F0F3D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 rot="-519279">
            <a:off x="4488879" y="3780532"/>
            <a:ext cx="1570988" cy="538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300">
                <a:solidFill>
                  <a:srgbClr val="F0F3D2"/>
                </a:solidFill>
                <a:latin typeface="Quantico"/>
                <a:ea typeface="Quantico"/>
                <a:cs typeface="Quantico"/>
                <a:sym typeface="Quantico"/>
              </a:rPr>
              <a:t>CIFAR-1O</a:t>
            </a:r>
            <a:endParaRPr sz="2300">
              <a:solidFill>
                <a:srgbClr val="F0F3D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975300" y="1135319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Comparison for the MNIST dataset</a:t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6676">
            <a:off x="4908154" y="2363674"/>
            <a:ext cx="2704792" cy="157720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4758">
            <a:off x="928784" y="2686594"/>
            <a:ext cx="1928935" cy="167073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ctrTitle"/>
          </p:nvPr>
        </p:nvSpPr>
        <p:spPr>
          <a:xfrm>
            <a:off x="1000100" y="928676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l-PL" sz="3200">
                <a:latin typeface="Titillium Web Light"/>
                <a:ea typeface="Titillium Web Light"/>
                <a:cs typeface="Titillium Web Light"/>
                <a:sym typeface="Titillium Web Light"/>
              </a:rPr>
              <a:t>TRIMAP: LARGE-SCALE DIMENSIONALITY REDUCTION USING TRIPLETS</a:t>
            </a:r>
            <a:br>
              <a:rPr lang="pl-PL" sz="2800"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pl-PL" sz="2800"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pl-PL" sz="2400">
                <a:latin typeface="Titillium Web Light"/>
                <a:ea typeface="Titillium Web Light"/>
                <a:cs typeface="Titillium Web Light"/>
                <a:sym typeface="Titillium Web Light"/>
              </a:rPr>
              <a:t>Ehsan Amid &amp; Manfred K. Warmuth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73" name="Google Shape;73;p11"/>
          <p:cNvCxnSpPr/>
          <p:nvPr/>
        </p:nvCxnSpPr>
        <p:spPr>
          <a:xfrm flipH="1">
            <a:off x="1285852" y="2214560"/>
            <a:ext cx="1857388" cy="114300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" name="Google Shape;74;p11"/>
          <p:cNvCxnSpPr/>
          <p:nvPr/>
        </p:nvCxnSpPr>
        <p:spPr>
          <a:xfrm rot="5400000">
            <a:off x="3108315" y="3107535"/>
            <a:ext cx="1785156" cy="79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" name="Google Shape;75;p11"/>
          <p:cNvCxnSpPr/>
          <p:nvPr/>
        </p:nvCxnSpPr>
        <p:spPr>
          <a:xfrm>
            <a:off x="4857752" y="2214560"/>
            <a:ext cx="2071702" cy="114300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" name="Google Shape;76;p11"/>
          <p:cNvSpPr txBox="1"/>
          <p:nvPr/>
        </p:nvSpPr>
        <p:spPr>
          <a:xfrm>
            <a:off x="71406" y="3500444"/>
            <a:ext cx="235745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Theoretical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2071670" y="4214824"/>
            <a:ext cx="4062331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Comparison with t-SNE, LargeVis, UMap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5500694" y="3571882"/>
            <a:ext cx="35719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Verification of computational times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35183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TriMap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50" y="1311588"/>
            <a:ext cx="6185551" cy="2987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29"/>
          <p:cNvSpPr txBox="1"/>
          <p:nvPr/>
        </p:nvSpPr>
        <p:spPr>
          <a:xfrm>
            <a:off x="7063250" y="1311600"/>
            <a:ext cx="1513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Global Score: </a:t>
            </a:r>
            <a:r>
              <a:rPr lang="pl-PL">
                <a:solidFill>
                  <a:srgbClr val="DCDDDE"/>
                </a:solidFill>
              </a:rPr>
              <a:t>0.93</a:t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Time: </a:t>
            </a:r>
            <a:r>
              <a:rPr lang="pl-PL">
                <a:solidFill>
                  <a:srgbClr val="DCDDDE"/>
                </a:solidFill>
              </a:rPr>
              <a:t>33.23 s</a:t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Average distance inside/outside class ratio: </a:t>
            </a:r>
            <a:r>
              <a:rPr lang="pl-PL">
                <a:solidFill>
                  <a:srgbClr val="DCDDDE"/>
                </a:solidFill>
              </a:rPr>
              <a:t>0.25</a:t>
            </a:r>
            <a:endParaRPr sz="16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t-SNE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62" y="1280750"/>
            <a:ext cx="6154524" cy="30046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30"/>
          <p:cNvSpPr txBox="1"/>
          <p:nvPr/>
        </p:nvSpPr>
        <p:spPr>
          <a:xfrm>
            <a:off x="6811475" y="1319025"/>
            <a:ext cx="1702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Time: 45.51 s</a:t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Average distance inside/outside class ratio: 0.34</a:t>
            </a:r>
            <a:endParaRPr sz="16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UMAP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25" y="1246150"/>
            <a:ext cx="6258550" cy="30617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31"/>
          <p:cNvSpPr txBox="1"/>
          <p:nvPr/>
        </p:nvSpPr>
        <p:spPr>
          <a:xfrm>
            <a:off x="7090625" y="1367900"/>
            <a:ext cx="151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Time: 31.98 s</a:t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Average distance inside/outside class ratio: 0.23</a:t>
            </a:r>
            <a:endParaRPr sz="16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/>
        </p:nvSpPr>
        <p:spPr>
          <a:xfrm>
            <a:off x="3181200" y="19015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LargeVis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0" y="1108075"/>
            <a:ext cx="3943245" cy="381725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32"/>
          <p:cNvSpPr txBox="1"/>
          <p:nvPr/>
        </p:nvSpPr>
        <p:spPr>
          <a:xfrm>
            <a:off x="5464525" y="1395800"/>
            <a:ext cx="272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Time: 425.17 s</a:t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Average distance inside/outside class ratio: 0.27</a:t>
            </a:r>
            <a:endParaRPr sz="16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PCA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75" y="1201175"/>
            <a:ext cx="6227249" cy="30461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33"/>
          <p:cNvSpPr txBox="1"/>
          <p:nvPr/>
        </p:nvSpPr>
        <p:spPr>
          <a:xfrm>
            <a:off x="6865275" y="1201175"/>
            <a:ext cx="154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Time: 0.18</a:t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DCDDDE"/>
                </a:solidFill>
              </a:rPr>
              <a:t>Average distance inside/outside class ratio: 0.57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1423700" y="678675"/>
            <a:ext cx="6371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l-PL"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Comparison for the MNIST dataset</a:t>
            </a:r>
            <a:endParaRPr sz="30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graphicFrame>
        <p:nvGraphicFramePr>
          <p:cNvPr id="246" name="Google Shape;246;p34"/>
          <p:cNvGraphicFramePr/>
          <p:nvPr/>
        </p:nvGraphicFramePr>
        <p:xfrm>
          <a:off x="610525" y="201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{B353363B-980F-4E25-8D4D-D2E04744FB4B}</a:tableStyleId>
              </a:tblPr>
              <a:tblGrid>
                <a:gridCol w="1495525"/>
                <a:gridCol w="1225725"/>
                <a:gridCol w="1235000"/>
                <a:gridCol w="1235000"/>
                <a:gridCol w="1235000"/>
                <a:gridCol w="1235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Method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TriMap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t-SNE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UMAP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LargeVis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PCA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Time (s)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rgbClr val="DCDDDE"/>
                          </a:solidFill>
                        </a:rPr>
                        <a:t>33.23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45.51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31.98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rgbClr val="DCDDDE"/>
                          </a:solidFill>
                        </a:rPr>
                        <a:t>425.17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0.18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3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Average distance inside/outside class ratio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rgbClr val="DCDDDE"/>
                          </a:solidFill>
                        </a:rPr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0.34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0.23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rgbClr val="DCDDDE"/>
                          </a:solidFill>
                        </a:rPr>
                        <a:t>0.27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0.57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975300" y="1135319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Comparison for the 20 News Group dataset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/>
        </p:nvSpPr>
        <p:spPr>
          <a:xfrm>
            <a:off x="35183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TriMap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75" y="1259800"/>
            <a:ext cx="5354175" cy="30979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36"/>
          <p:cNvSpPr txBox="1"/>
          <p:nvPr/>
        </p:nvSpPr>
        <p:spPr>
          <a:xfrm>
            <a:off x="5980975" y="1336575"/>
            <a:ext cx="277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G</a:t>
            </a:r>
            <a:r>
              <a:rPr lang="pl-PL" sz="1500">
                <a:solidFill>
                  <a:srgbClr val="DCDDDE"/>
                </a:solidFill>
              </a:rPr>
              <a:t>lobal Score: 0.99 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38.09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0.67</a:t>
            </a: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t-SNE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25" y="1030100"/>
            <a:ext cx="3923700" cy="37189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7"/>
          <p:cNvSpPr txBox="1"/>
          <p:nvPr/>
        </p:nvSpPr>
        <p:spPr>
          <a:xfrm>
            <a:off x="5352875" y="1095700"/>
            <a:ext cx="27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57.50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0.64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UMAP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550" y="1030100"/>
            <a:ext cx="3928086" cy="3808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38"/>
          <p:cNvSpPr txBox="1"/>
          <p:nvPr/>
        </p:nvSpPr>
        <p:spPr>
          <a:xfrm>
            <a:off x="5729750" y="1284125"/>
            <a:ext cx="1674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64.97 s 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0.63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2"/>
          <p:cNvCxnSpPr/>
          <p:nvPr/>
        </p:nvCxnSpPr>
        <p:spPr>
          <a:xfrm>
            <a:off x="0" y="642924"/>
            <a:ext cx="12240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00" y="1142990"/>
            <a:ext cx="6720954" cy="32861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/>
        </p:nvSpPr>
        <p:spPr>
          <a:xfrm>
            <a:off x="1285852" y="357172"/>
            <a:ext cx="57864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3200" u="none" cap="none" strike="noStrike">
                <a:solidFill>
                  <a:srgbClr val="126968"/>
                </a:solidFill>
                <a:latin typeface="Quantico"/>
                <a:ea typeface="Quantico"/>
                <a:cs typeface="Quantico"/>
                <a:sym typeface="Quantico"/>
              </a:rPr>
              <a:t>Dimensionality Reduction</a:t>
            </a:r>
            <a:endParaRPr b="0" i="0" sz="3200" u="none" cap="none" strike="noStrike">
              <a:solidFill>
                <a:srgbClr val="126968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PCA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75" y="1030100"/>
            <a:ext cx="3939343" cy="3808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p39"/>
          <p:cNvSpPr txBox="1"/>
          <p:nvPr/>
        </p:nvSpPr>
        <p:spPr>
          <a:xfrm>
            <a:off x="5311000" y="1102675"/>
            <a:ext cx="284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1.08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0.74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40"/>
          <p:cNvGraphicFramePr/>
          <p:nvPr/>
        </p:nvGraphicFramePr>
        <p:xfrm>
          <a:off x="1288500" y="18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{B353363B-980F-4E25-8D4D-D2E04744FB4B}</a:tableStyleId>
              </a:tblPr>
              <a:tblGrid>
                <a:gridCol w="1495525"/>
                <a:gridCol w="1225725"/>
                <a:gridCol w="1235000"/>
                <a:gridCol w="1235000"/>
                <a:gridCol w="1235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Method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TriMap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t-SNE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UMAP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PCA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Time (s)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38.09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57.50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64.97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1.08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3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Average distance inside/outside class ratio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0.64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0.63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0.74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5" name="Google Shape;285;p40"/>
          <p:cNvSpPr txBox="1"/>
          <p:nvPr/>
        </p:nvSpPr>
        <p:spPr>
          <a:xfrm>
            <a:off x="474450" y="726150"/>
            <a:ext cx="819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Comparison for the 20 News Group dataset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975300" y="1135319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Comparison for the Fashion-MNIST dataset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5614">
            <a:off x="910333" y="2723617"/>
            <a:ext cx="2294283" cy="2022244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2554">
            <a:off x="4640297" y="2583712"/>
            <a:ext cx="3340581" cy="161474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/>
        </p:nvSpPr>
        <p:spPr>
          <a:xfrm>
            <a:off x="35183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TriMap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13" y="1406214"/>
            <a:ext cx="6244426" cy="304496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42"/>
          <p:cNvSpPr txBox="1"/>
          <p:nvPr/>
        </p:nvSpPr>
        <p:spPr>
          <a:xfrm>
            <a:off x="6937100" y="1346950"/>
            <a:ext cx="1760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Global Score: 0.88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49.84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0.31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t-SNE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50" y="1390100"/>
            <a:ext cx="6156424" cy="29862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43"/>
          <p:cNvSpPr txBox="1"/>
          <p:nvPr/>
        </p:nvSpPr>
        <p:spPr>
          <a:xfrm>
            <a:off x="6832400" y="1395800"/>
            <a:ext cx="1772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52.99 s 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0.39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UMAP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25" y="1262000"/>
            <a:ext cx="6372849" cy="31075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44"/>
          <p:cNvSpPr txBox="1"/>
          <p:nvPr/>
        </p:nvSpPr>
        <p:spPr>
          <a:xfrm>
            <a:off x="7167400" y="1312050"/>
            <a:ext cx="1633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95.78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0.25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/>
        </p:nvSpPr>
        <p:spPr>
          <a:xfrm>
            <a:off x="3181200" y="19015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LargeVis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075" y="1069150"/>
            <a:ext cx="3943245" cy="381725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0" name="Google Shape;320;p45"/>
          <p:cNvSpPr txBox="1"/>
          <p:nvPr/>
        </p:nvSpPr>
        <p:spPr>
          <a:xfrm>
            <a:off x="5464525" y="1326000"/>
            <a:ext cx="1995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461.62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0.23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PCA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50" y="1264250"/>
            <a:ext cx="6039050" cy="29231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46"/>
          <p:cNvSpPr txBox="1"/>
          <p:nvPr/>
        </p:nvSpPr>
        <p:spPr>
          <a:xfrm>
            <a:off x="6992925" y="1291100"/>
            <a:ext cx="1598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0.47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0.51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/>
        </p:nvSpPr>
        <p:spPr>
          <a:xfrm>
            <a:off x="599800" y="748125"/>
            <a:ext cx="81864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l-PL"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Comparison for the Fashion-MNIST dataset</a:t>
            </a:r>
            <a:endParaRPr sz="30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graphicFrame>
        <p:nvGraphicFramePr>
          <p:cNvPr id="333" name="Google Shape;333;p47"/>
          <p:cNvGraphicFramePr/>
          <p:nvPr/>
        </p:nvGraphicFramePr>
        <p:xfrm>
          <a:off x="688325" y="215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{B353363B-980F-4E25-8D4D-D2E04744FB4B}</a:tableStyleId>
              </a:tblPr>
              <a:tblGrid>
                <a:gridCol w="1495525"/>
                <a:gridCol w="1225725"/>
                <a:gridCol w="1235000"/>
                <a:gridCol w="1235000"/>
                <a:gridCol w="1235000"/>
                <a:gridCol w="1235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Method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TriMap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t-SNE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UMAP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LargeVis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PCA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Time (s)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49.84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52.99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95.78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461.62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0.47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3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Average distance inside/outside class ratio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0.39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0.51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975300" y="1135319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Comparison for CIFAR-10 dataset</a:t>
            </a:r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7975">
            <a:off x="1227496" y="2292988"/>
            <a:ext cx="2308708" cy="223080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5459">
            <a:off x="5389050" y="2278000"/>
            <a:ext cx="2581199" cy="20947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500034" y="1780800"/>
            <a:ext cx="7929618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lang="pl-PL"/>
              <a:t>The aim of DR is to provide a low-dimensional representation (typically in 2D or 3D) of a given high-dimensional dataset that preserves the overall structure of the data as much as possible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/>
        </p:nvSpPr>
        <p:spPr>
          <a:xfrm>
            <a:off x="35183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TriMap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50" y="1316100"/>
            <a:ext cx="6209999" cy="3022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49"/>
          <p:cNvSpPr txBox="1"/>
          <p:nvPr/>
        </p:nvSpPr>
        <p:spPr>
          <a:xfrm>
            <a:off x="7034800" y="1353925"/>
            <a:ext cx="1779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Global Score: 0.96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45.10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0.89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t-SNE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63" y="1417525"/>
            <a:ext cx="5956076" cy="29321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50"/>
          <p:cNvSpPr txBox="1"/>
          <p:nvPr/>
        </p:nvSpPr>
        <p:spPr>
          <a:xfrm>
            <a:off x="6797525" y="1612150"/>
            <a:ext cx="2289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65.03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0.89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UMAP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60" name="Google Shape;3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00" y="1346325"/>
            <a:ext cx="6227276" cy="29754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51"/>
          <p:cNvSpPr txBox="1"/>
          <p:nvPr/>
        </p:nvSpPr>
        <p:spPr>
          <a:xfrm>
            <a:off x="7188350" y="1409750"/>
            <a:ext cx="1653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74.83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0.89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/>
          <p:nvPr/>
        </p:nvSpPr>
        <p:spPr>
          <a:xfrm>
            <a:off x="3181200" y="19015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LargeVis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67" name="Google Shape;367;p52"/>
          <p:cNvSpPr txBox="1"/>
          <p:nvPr/>
        </p:nvSpPr>
        <p:spPr>
          <a:xfrm>
            <a:off x="6427650" y="1619150"/>
            <a:ext cx="2289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528.48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0.88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68" name="Google Shape;3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50" y="1470575"/>
            <a:ext cx="5819807" cy="2885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PCA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134925"/>
            <a:ext cx="5944399" cy="33479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53"/>
          <p:cNvSpPr txBox="1"/>
          <p:nvPr/>
        </p:nvSpPr>
        <p:spPr>
          <a:xfrm>
            <a:off x="6790525" y="1312050"/>
            <a:ext cx="1842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3.36 s 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0.91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/>
        </p:nvSpPr>
        <p:spPr>
          <a:xfrm>
            <a:off x="1023400" y="774050"/>
            <a:ext cx="81864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Comparison for the CIFAR-10 dataset</a:t>
            </a:r>
            <a:endParaRPr sz="30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graphicFrame>
        <p:nvGraphicFramePr>
          <p:cNvPr id="381" name="Google Shape;381;p54"/>
          <p:cNvGraphicFramePr/>
          <p:nvPr/>
        </p:nvGraphicFramePr>
        <p:xfrm>
          <a:off x="688325" y="215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{B353363B-980F-4E25-8D4D-D2E04744FB4B}</a:tableStyleId>
              </a:tblPr>
              <a:tblGrid>
                <a:gridCol w="1495525"/>
                <a:gridCol w="1225725"/>
                <a:gridCol w="1235000"/>
                <a:gridCol w="1235000"/>
                <a:gridCol w="1235000"/>
                <a:gridCol w="1235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Method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TriMap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t-SNE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UMAP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LargeVis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PCA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Time (s)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45.10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65.03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rgbClr val="DCDDDE"/>
                          </a:solidFill>
                        </a:rPr>
                        <a:t>74.83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rgbClr val="DCDDDE"/>
                          </a:solidFill>
                        </a:rPr>
                        <a:t>528.48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3.36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3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Average distance inside/outside class ratio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DCDDDE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rgbClr val="DCDDDE"/>
                          </a:solidFill>
                        </a:rPr>
                        <a:t>0.91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title"/>
          </p:nvPr>
        </p:nvSpPr>
        <p:spPr>
          <a:xfrm>
            <a:off x="975300" y="1135319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l-PL"/>
              <a:t>Comparison for Covertype dataset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/>
        </p:nvSpPr>
        <p:spPr>
          <a:xfrm>
            <a:off x="35183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TriMap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92" name="Google Shape;392;p56"/>
          <p:cNvSpPr txBox="1"/>
          <p:nvPr/>
        </p:nvSpPr>
        <p:spPr>
          <a:xfrm>
            <a:off x="5767300" y="1188600"/>
            <a:ext cx="1779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Global Score: 0.23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65.4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0.90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93" name="Google Shape;3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550" y="906950"/>
            <a:ext cx="3954693" cy="38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t-SNE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5957575" y="1308725"/>
            <a:ext cx="1653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65.19 s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0.89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25" y="1030100"/>
            <a:ext cx="3954693" cy="38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UMAP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6" name="Google Shape;406;p58"/>
          <p:cNvSpPr txBox="1"/>
          <p:nvPr/>
        </p:nvSpPr>
        <p:spPr>
          <a:xfrm>
            <a:off x="5474925" y="1131125"/>
            <a:ext cx="2289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29.88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0.88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07" name="Google Shape;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25" y="1030100"/>
            <a:ext cx="3934308" cy="38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 rot="-1321267">
            <a:off x="1275996" y="792610"/>
            <a:ext cx="163358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PCA</a:t>
            </a:r>
            <a:endParaRPr b="0" i="0" sz="4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6" name="Google Shape;96;p14"/>
          <p:cNvSpPr/>
          <p:nvPr/>
        </p:nvSpPr>
        <p:spPr>
          <a:xfrm rot="573921">
            <a:off x="1121085" y="2959830"/>
            <a:ext cx="24352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LargeVis</a:t>
            </a:r>
            <a:endParaRPr b="0" i="0" sz="2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7" name="Google Shape;97;p14"/>
          <p:cNvSpPr/>
          <p:nvPr/>
        </p:nvSpPr>
        <p:spPr>
          <a:xfrm rot="-210224">
            <a:off x="3519824" y="1697018"/>
            <a:ext cx="174599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t-SNE</a:t>
            </a:r>
            <a:endParaRPr b="0" i="0" sz="32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8" name="Google Shape;98;p14"/>
          <p:cNvSpPr/>
          <p:nvPr/>
        </p:nvSpPr>
        <p:spPr>
          <a:xfrm rot="-1223342">
            <a:off x="4857214" y="3526578"/>
            <a:ext cx="171874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UMap</a:t>
            </a:r>
            <a:endParaRPr b="0" i="0" sz="2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9" name="Google Shape;99;p14"/>
          <p:cNvSpPr/>
          <p:nvPr/>
        </p:nvSpPr>
        <p:spPr>
          <a:xfrm rot="-784397">
            <a:off x="6102216" y="976257"/>
            <a:ext cx="19992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TriMap</a:t>
            </a:r>
            <a:endParaRPr b="0" i="0" sz="2400" u="none" cap="none" strike="noStrike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/>
          <p:nvPr/>
        </p:nvSpPr>
        <p:spPr>
          <a:xfrm>
            <a:off x="3181200" y="19015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LargeVis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13" name="Google Shape;413;p59"/>
          <p:cNvSpPr txBox="1"/>
          <p:nvPr/>
        </p:nvSpPr>
        <p:spPr>
          <a:xfrm>
            <a:off x="5683700" y="1499750"/>
            <a:ext cx="2289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439.68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0.83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14" name="Google Shape;4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25" y="1072825"/>
            <a:ext cx="3943245" cy="381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/>
        </p:nvSpPr>
        <p:spPr>
          <a:xfrm>
            <a:off x="3708525" y="19880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PCA</a:t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20" name="Google Shape;420;p60"/>
          <p:cNvSpPr txBox="1"/>
          <p:nvPr/>
        </p:nvSpPr>
        <p:spPr>
          <a:xfrm>
            <a:off x="5917975" y="1293700"/>
            <a:ext cx="1842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Time: 1.31</a:t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CDDD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500">
                <a:solidFill>
                  <a:srgbClr val="DCDDDE"/>
                </a:solidFill>
              </a:rPr>
              <a:t>Average distance inside/outside class ratio: 0.89</a:t>
            </a:r>
            <a:endParaRPr sz="17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21" name="Google Shape;4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50" y="971250"/>
            <a:ext cx="3975078" cy="38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/>
          <p:nvPr/>
        </p:nvSpPr>
        <p:spPr>
          <a:xfrm>
            <a:off x="1023400" y="774050"/>
            <a:ext cx="81864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Comparison for the Covertype dataset</a:t>
            </a:r>
            <a:endParaRPr sz="30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graphicFrame>
        <p:nvGraphicFramePr>
          <p:cNvPr id="427" name="Google Shape;427;p61"/>
          <p:cNvGraphicFramePr/>
          <p:nvPr/>
        </p:nvGraphicFramePr>
        <p:xfrm>
          <a:off x="688325" y="215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{B353363B-980F-4E25-8D4D-D2E04744FB4B}</a:tableStyleId>
              </a:tblPr>
              <a:tblGrid>
                <a:gridCol w="1495525"/>
                <a:gridCol w="1225725"/>
                <a:gridCol w="1235000"/>
                <a:gridCol w="1235000"/>
                <a:gridCol w="1235000"/>
                <a:gridCol w="1235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Method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TriMap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t-SNE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UMAP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LargeVis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PCA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Time (s)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chemeClr val="lt1"/>
                          </a:solidFill>
                        </a:rPr>
                        <a:t>65.4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chemeClr val="lt1"/>
                          </a:solidFill>
                        </a:rPr>
                        <a:t>65.19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chemeClr val="lt1"/>
                          </a:solidFill>
                        </a:rPr>
                        <a:t>29.88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chemeClr val="lt1"/>
                          </a:solidFill>
                        </a:rPr>
                        <a:t>439.68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500">
                          <a:solidFill>
                            <a:schemeClr val="lt1"/>
                          </a:solidFill>
                        </a:rPr>
                        <a:t>1.31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3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>
                          <a:solidFill>
                            <a:schemeClr val="lt1"/>
                          </a:solidFill>
                        </a:rPr>
                        <a:t>Average distance inside/outside class ratio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0.90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0.89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0.88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0.83</a:t>
                      </a:r>
                      <a:endParaRPr sz="1050">
                        <a:solidFill>
                          <a:schemeClr val="lt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>
                          <a:solidFill>
                            <a:schemeClr val="lt1"/>
                          </a:solidFill>
                        </a:rPr>
                        <a:t>0.89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06" y="1571618"/>
            <a:ext cx="8929718" cy="2219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1357290" y="357172"/>
            <a:ext cx="1773242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3200" u="none" cap="none" strike="noStrike">
                <a:solidFill>
                  <a:srgbClr val="2C5D59"/>
                </a:solidFill>
                <a:latin typeface="Quantico"/>
                <a:ea typeface="Quantico"/>
                <a:cs typeface="Quantico"/>
                <a:sym typeface="Quantico"/>
              </a:rPr>
              <a:t>Example</a:t>
            </a:r>
            <a:endParaRPr b="0" i="0" sz="3200" u="none" cap="none" strike="noStrike">
              <a:solidFill>
                <a:srgbClr val="2C5D59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>
            <a:off x="0" y="642924"/>
            <a:ext cx="1214414" cy="1588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ctrTitle"/>
          </p:nvPr>
        </p:nvSpPr>
        <p:spPr>
          <a:xfrm>
            <a:off x="1950600" y="1142990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l-PL" sz="5400"/>
              <a:t>What is TriMap?</a:t>
            </a:r>
            <a:endParaRPr sz="5400"/>
          </a:p>
        </p:txBody>
      </p:sp>
      <p:cxnSp>
        <p:nvCxnSpPr>
          <p:cNvPr id="112" name="Google Shape;112;p16"/>
          <p:cNvCxnSpPr/>
          <p:nvPr/>
        </p:nvCxnSpPr>
        <p:spPr>
          <a:xfrm>
            <a:off x="0" y="1643056"/>
            <a:ext cx="1643042" cy="1588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13" name="Google Shape;113;p16"/>
          <p:cNvSpPr txBox="1"/>
          <p:nvPr/>
        </p:nvSpPr>
        <p:spPr>
          <a:xfrm>
            <a:off x="1643042" y="2428874"/>
            <a:ext cx="6429420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0" i="0" lang="pl-PL" sz="1600" u="none" cap="none" strike="noStrike">
                <a:solidFill>
                  <a:srgbClr val="BEE1DD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Dimensionality reduction method</a:t>
            </a:r>
            <a:endParaRPr b="0" i="0" sz="1600" u="none" cap="none" strike="noStrike">
              <a:solidFill>
                <a:srgbClr val="BEE1DD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BEE1DD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0" i="0" lang="pl-PL" sz="1600" u="none" cap="none" strike="noStrike">
                <a:solidFill>
                  <a:srgbClr val="BEE1DD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Uses triplet constraints to form a low-dimensional embedding</a:t>
            </a:r>
            <a:endParaRPr b="0" i="0" sz="1600" u="none" cap="none" strike="noStrike">
              <a:solidFill>
                <a:srgbClr val="BEE1DD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BEE1DD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0" i="0" lang="pl-PL" sz="1600" u="none" cap="none" strike="noStrike">
                <a:solidFill>
                  <a:srgbClr val="F2F2F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 </a:t>
            </a:r>
            <a:r>
              <a:rPr b="0" i="0" lang="pl-PL" sz="1600" u="none" cap="none" strike="noStrike">
                <a:solidFill>
                  <a:srgbClr val="BEE1DD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Provides a significantly better global view of the data than the other dimensionality reduction methods such t-SNE, LargeVis, and UMAP</a:t>
            </a:r>
            <a:endParaRPr b="0" i="0" sz="1600" u="none" cap="none" strike="noStrike">
              <a:solidFill>
                <a:srgbClr val="BEE1DD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>
            <a:off x="785786" y="1857370"/>
            <a:ext cx="7907780" cy="1159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l-PL" sz="3200">
                <a:latin typeface="Titillium Web Light"/>
                <a:ea typeface="Titillium Web Light"/>
                <a:cs typeface="Titillium Web Light"/>
                <a:sym typeface="Titillium Web Light"/>
              </a:rPr>
              <a:t>(i, j, k) ⬄ point i is closer to point j than point k. </a:t>
            </a:r>
            <a:endParaRPr sz="32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85786" y="1714494"/>
            <a:ext cx="7929618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lang="pl-PL"/>
              <a:t>In many cases TriMap outperforms all the competitor non-linear methods by means of global score and provides comparable local accuracy.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